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8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65" r:id="rId22"/>
  </p:sldIdLst>
  <p:sldSz cx="14630400" cy="8229600"/>
  <p:notesSz cx="8229600" cy="14630400"/>
  <p:embeddedFontLst>
    <p:embeddedFont>
      <p:font typeface="Calibri" panose="020F0502020204030204" pitchFamily="34" charset="0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Montserrat Medium" panose="00000600000000000000" pitchFamily="2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CAB8"/>
    <a:srgbClr val="FFB393"/>
    <a:srgbClr val="4D1529"/>
    <a:srgbClr val="5C2438"/>
    <a:srgbClr val="B99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94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34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53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89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5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806648"/>
            <a:ext cx="7645479" cy="4994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Rebuilding a Research: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000" dirty="0">
                <a:solidFill>
                  <a:srgbClr val="FFB393"/>
                </a:solidFill>
                <a:latin typeface="Brygada 1918 Bold"/>
              </a:rPr>
              <a:t>Hybrid Hypercube Optimization Search Algorithm and Multilayer Perceptron Neural Network for Medical Data Classification</a:t>
            </a:r>
          </a:p>
        </p:txBody>
      </p:sp>
      <p:sp>
        <p:nvSpPr>
          <p:cNvPr id="4" name="Text 1"/>
          <p:cNvSpPr/>
          <p:nvPr/>
        </p:nvSpPr>
        <p:spPr>
          <a:xfrm>
            <a:off x="749260" y="5150313"/>
            <a:ext cx="7645479" cy="2616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detailed exploration of the research article, focusing on methodology, and implementation steps as the computational intelligence course final project.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Supervisor: Dr. </a:t>
            </a:r>
            <a:r>
              <a:rPr lang="en-US" sz="1650" dirty="0" err="1">
                <a:solidFill>
                  <a:srgbClr val="F4CAB8"/>
                </a:solidFill>
                <a:latin typeface="Montserrat Medium" pitchFamily="34" charset="0"/>
              </a:rPr>
              <a:t>Fahimeh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 </a:t>
            </a:r>
            <a:r>
              <a:rPr lang="en-US" sz="1650" dirty="0" err="1">
                <a:solidFill>
                  <a:srgbClr val="F4CAB8"/>
                </a:solidFill>
                <a:latin typeface="Montserrat Medium" pitchFamily="34" charset="0"/>
              </a:rPr>
              <a:t>Nazarimehr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, Eng. Ahmadi</a:t>
            </a:r>
          </a:p>
          <a:p>
            <a:pPr marL="0" indent="0">
              <a:lnSpc>
                <a:spcPts val="2650"/>
              </a:lnSpc>
              <a:buNone/>
            </a:pPr>
            <a:endParaRPr lang="en-US" sz="1650" dirty="0">
              <a:solidFill>
                <a:srgbClr val="F4CAB8"/>
              </a:solidFill>
              <a:latin typeface="Montserrat Medium" pitchFamily="34" charset="0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Mahtab Dastranj – 40033024</a:t>
            </a:r>
          </a:p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5660" y="629364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HOS-MLP Architecture and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41532" y="2377559"/>
            <a:ext cx="30480" cy="5222677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5" name="Shape 2"/>
          <p:cNvSpPr/>
          <p:nvPr/>
        </p:nvSpPr>
        <p:spPr>
          <a:xfrm>
            <a:off x="6767155" y="2844046"/>
            <a:ext cx="749260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6315908" y="2618423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7" name="Text 4"/>
          <p:cNvSpPr/>
          <p:nvPr/>
        </p:nvSpPr>
        <p:spPr>
          <a:xfrm>
            <a:off x="6471047" y="2687955"/>
            <a:ext cx="17133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34300" y="259163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MLP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34300" y="3076813"/>
            <a:ext cx="614684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 flipV="1">
            <a:off x="6767155" y="4311545"/>
            <a:ext cx="749260" cy="45719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1" name="Shape 8"/>
          <p:cNvSpPr/>
          <p:nvPr/>
        </p:nvSpPr>
        <p:spPr>
          <a:xfrm>
            <a:off x="6327814" y="4080153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6471047" y="4149685"/>
            <a:ext cx="19526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72888" y="401046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34299" y="4367296"/>
            <a:ext cx="6477460" cy="142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F4CAB8"/>
                </a:solidFill>
                <a:effectLst/>
                <a:latin typeface="Montserrat Medium" panose="00000600000000000000" pitchFamily="2" charset="0"/>
              </a:rPr>
              <a:t>. Implements a HOS class for hyperparameter optimization.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F4CAB8"/>
                </a:solidFill>
                <a:effectLst/>
                <a:latin typeface="Montserrat Medium" panose="00000600000000000000" pitchFamily="2" charset="0"/>
              </a:rPr>
              <a:t>Initializes a population of candidate parameter sets within a hypercube.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F4CAB8"/>
                </a:solidFill>
                <a:effectLst/>
                <a:latin typeface="Montserrat Medium" panose="00000600000000000000" pitchFamily="2" charset="0"/>
              </a:rPr>
              <a:t>Iteratively refines the population by selecting promising candidates based on a fitness function</a:t>
            </a: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15" name="Shape 12"/>
          <p:cNvSpPr/>
          <p:nvPr/>
        </p:nvSpPr>
        <p:spPr>
          <a:xfrm>
            <a:off x="6767155" y="6468547"/>
            <a:ext cx="749260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6" name="Shape 13"/>
          <p:cNvSpPr/>
          <p:nvPr/>
        </p:nvSpPr>
        <p:spPr>
          <a:xfrm>
            <a:off x="6315908" y="6242923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7" name="Text 14"/>
          <p:cNvSpPr/>
          <p:nvPr/>
        </p:nvSpPr>
        <p:spPr>
          <a:xfrm>
            <a:off x="6452235" y="6312456"/>
            <a:ext cx="20895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34299" y="625656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Fitness Function</a:t>
            </a:r>
            <a:endParaRPr lang="en-US" sz="2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CFA800-8E54-4BF8-9D89-37BFA3BC08E3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CB2535-200B-4F9F-9D99-576055E6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8" y="0"/>
            <a:ext cx="6162809" cy="8229600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75C356E7-D24D-4EEB-9978-34EB22069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4E5F3-A2A3-4E2A-9AFB-1843EAAD4465}"/>
              </a:ext>
            </a:extLst>
          </p:cNvPr>
          <p:cNvSpPr txBox="1"/>
          <p:nvPr/>
        </p:nvSpPr>
        <p:spPr>
          <a:xfrm>
            <a:off x="7516415" y="6724650"/>
            <a:ext cx="645786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50" b="0" i="0" u="none" strike="noStrike" cap="none" normalizeH="0" baseline="0" dirty="0">
                <a:ln>
                  <a:noFill/>
                </a:ln>
                <a:solidFill>
                  <a:srgbClr val="F4CAB8"/>
                </a:solidFill>
                <a:effectLst/>
                <a:latin typeface="Montserrat Medium" panose="00000600000000000000" pitchFamily="2" charset="0"/>
              </a:rPr>
              <a:t>. Defined as mean squared error between predicted and actual class labels. Evaluates the performance of an MLP model with a given set of hyperparameters</a:t>
            </a:r>
            <a:endParaRPr lang="en-US" sz="1650" dirty="0">
              <a:solidFill>
                <a:srgbClr val="F4CAB8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09EA25DC-927F-49AB-8CB7-A1D150DB8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55" y="496491"/>
            <a:ext cx="7882890" cy="120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HOS Algorithm for Parameter Optimization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" y="1967508"/>
            <a:ext cx="900827" cy="14413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1535" y="2147649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Initialization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01535" y="2555915"/>
            <a:ext cx="671191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Randomly generating initial population of candidate solutions.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" y="3408878"/>
            <a:ext cx="900827" cy="14413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1535" y="3589020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Evaluation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01535" y="3997285"/>
            <a:ext cx="671191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Evaluating the fitness of each solution using a predefined objective function.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" y="4850249"/>
            <a:ext cx="900827" cy="14413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1535" y="5030391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Selection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01535" y="5438656"/>
            <a:ext cx="671191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Selecting the best solutions and discarding the worst ones.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55" y="6291620"/>
            <a:ext cx="900827" cy="14413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1535" y="6471761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Update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01535" y="6880027"/>
            <a:ext cx="671191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Updating the solutions to improve their fitness and explore the search space.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3225" y="268151"/>
            <a:ext cx="131318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Genetic Algorithms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437173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4B753-8EA4-4C4F-B383-23E5C46CFD09}"/>
              </a:ext>
            </a:extLst>
          </p:cNvPr>
          <p:cNvSpPr/>
          <p:nvPr/>
        </p:nvSpPr>
        <p:spPr>
          <a:xfrm>
            <a:off x="12578162" y="7494780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Overview of Genetic Algorithm in Artificial Intelligence with Examples">
            <a:extLst>
              <a:ext uri="{FF2B5EF4-FFF2-40B4-BE49-F238E27FC236}">
                <a16:creationId xmlns:a16="http://schemas.microsoft.com/office/drawing/2014/main" id="{BD07069B-AB3B-40F3-BA80-900448EE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4427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D9F4F41C-1188-4066-AC00-104A25F82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120" y="1114544"/>
            <a:ext cx="777600" cy="1107795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CDB2B381-7B8A-4D3D-92BF-AE4E4ED2CBFE}"/>
              </a:ext>
            </a:extLst>
          </p:cNvPr>
          <p:cNvSpPr/>
          <p:nvPr/>
        </p:nvSpPr>
        <p:spPr>
          <a:xfrm>
            <a:off x="7014099" y="1294685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Initialization</a:t>
            </a:r>
            <a:endParaRPr lang="en-US" sz="18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5EF90924-D1DA-4271-86FD-4C1973A72926}"/>
              </a:ext>
            </a:extLst>
          </p:cNvPr>
          <p:cNvSpPr/>
          <p:nvPr/>
        </p:nvSpPr>
        <p:spPr>
          <a:xfrm>
            <a:off x="7014099" y="1702951"/>
            <a:ext cx="671191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Creates an initial population of random parameter sets.</a:t>
            </a: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EA7CD4F7-4A8B-4AC4-B1D5-C24018AB4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120" y="2272651"/>
            <a:ext cx="777600" cy="1107795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884C1754-34A3-442A-945F-5388B1495C42}"/>
              </a:ext>
            </a:extLst>
          </p:cNvPr>
          <p:cNvSpPr/>
          <p:nvPr/>
        </p:nvSpPr>
        <p:spPr>
          <a:xfrm>
            <a:off x="7014099" y="2387202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Selection</a:t>
            </a:r>
            <a:endParaRPr lang="en-US" sz="185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32D3E9BA-0C3B-45BA-9C50-B0A7A686D1B0}"/>
              </a:ext>
            </a:extLst>
          </p:cNvPr>
          <p:cNvSpPr/>
          <p:nvPr/>
        </p:nvSpPr>
        <p:spPr>
          <a:xfrm>
            <a:off x="7014099" y="2688839"/>
            <a:ext cx="671191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anose="00000600000000000000" pitchFamily="2" charset="0"/>
              </a:rPr>
              <a:t>Selection:</a:t>
            </a: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 Selects parent individuals from the population based on their fitness (e.g., Roulette Wheel Selection).</a:t>
            </a:r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FD5B85D4-A0F3-4713-ACFE-FA473E246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119" y="3360217"/>
            <a:ext cx="777601" cy="1164671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942DBC7B-5168-4B14-B27A-CCF54D56CC6B}"/>
              </a:ext>
            </a:extLst>
          </p:cNvPr>
          <p:cNvSpPr/>
          <p:nvPr/>
        </p:nvSpPr>
        <p:spPr>
          <a:xfrm>
            <a:off x="7014099" y="3547781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Crossover</a:t>
            </a:r>
            <a:endParaRPr lang="en-US" sz="185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3198BFD6-CF20-4851-96D2-556ED0853F3B}"/>
              </a:ext>
            </a:extLst>
          </p:cNvPr>
          <p:cNvSpPr/>
          <p:nvPr/>
        </p:nvSpPr>
        <p:spPr>
          <a:xfrm>
            <a:off x="7014099" y="3848057"/>
            <a:ext cx="6400959" cy="380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Combines the genetic material (parameters) of selected parents to create offspring.</a:t>
            </a:r>
          </a:p>
        </p:txBody>
      </p: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23A3ADEB-8523-4745-A6A2-3BA24C908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0800" y="4554971"/>
            <a:ext cx="777601" cy="1107795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BAEC4422-BBDB-4C66-AFC6-5D890CE0E22C}"/>
              </a:ext>
            </a:extLst>
          </p:cNvPr>
          <p:cNvSpPr/>
          <p:nvPr/>
        </p:nvSpPr>
        <p:spPr>
          <a:xfrm>
            <a:off x="6934928" y="4633038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Mutation</a:t>
            </a:r>
            <a:endParaRPr lang="en-US" sz="185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1739D5F9-4486-4BEC-AB99-D9A8FE5BBF6F}"/>
              </a:ext>
            </a:extLst>
          </p:cNvPr>
          <p:cNvSpPr/>
          <p:nvPr/>
        </p:nvSpPr>
        <p:spPr>
          <a:xfrm>
            <a:off x="6941133" y="4933314"/>
            <a:ext cx="671191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Introduces random variations in the offspring to explore the search space.</a:t>
            </a:r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57F339AF-5DE8-4CFC-A63A-114FD6AB3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800" y="5628529"/>
            <a:ext cx="777601" cy="1164671"/>
          </a:xfrm>
          <a:prstGeom prst="rect">
            <a:avLst/>
          </a:prstGeom>
        </p:spPr>
      </p:pic>
      <p:sp>
        <p:nvSpPr>
          <p:cNvPr id="24" name="Text 5">
            <a:extLst>
              <a:ext uri="{FF2B5EF4-FFF2-40B4-BE49-F238E27FC236}">
                <a16:creationId xmlns:a16="http://schemas.microsoft.com/office/drawing/2014/main" id="{4AE4B519-AEA7-45BA-A4CC-EE41A8ECAE61}"/>
              </a:ext>
            </a:extLst>
          </p:cNvPr>
          <p:cNvSpPr/>
          <p:nvPr/>
        </p:nvSpPr>
        <p:spPr>
          <a:xfrm>
            <a:off x="6934928" y="5717793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Optimization Loop</a:t>
            </a:r>
            <a:endParaRPr lang="en-US" sz="185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47402ED2-3295-41E6-95BF-4DC1CCFA3BE4}"/>
              </a:ext>
            </a:extLst>
          </p:cNvPr>
          <p:cNvSpPr/>
          <p:nvPr/>
        </p:nvSpPr>
        <p:spPr>
          <a:xfrm>
            <a:off x="6927246" y="5986190"/>
            <a:ext cx="7075809" cy="89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Iteratively applies selection, crossover, and mutation to evolve the population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 towards better solutions.</a:t>
            </a:r>
          </a:p>
        </p:txBody>
      </p:sp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CE873332-5658-44EE-98B5-F2D6802B5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118" y="6841429"/>
            <a:ext cx="777601" cy="1107795"/>
          </a:xfrm>
          <a:prstGeom prst="rect">
            <a:avLst/>
          </a:prstGeom>
        </p:spPr>
      </p:pic>
      <p:sp>
        <p:nvSpPr>
          <p:cNvPr id="27" name="Text 7">
            <a:extLst>
              <a:ext uri="{FF2B5EF4-FFF2-40B4-BE49-F238E27FC236}">
                <a16:creationId xmlns:a16="http://schemas.microsoft.com/office/drawing/2014/main" id="{F2079788-8894-4CE7-9265-1C3C9DC52D2A}"/>
              </a:ext>
            </a:extLst>
          </p:cNvPr>
          <p:cNvSpPr/>
          <p:nvPr/>
        </p:nvSpPr>
        <p:spPr>
          <a:xfrm>
            <a:off x="6941133" y="7002813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Fitness Evaluation</a:t>
            </a:r>
            <a:endParaRPr lang="en-US" sz="1850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96E8CA9C-1BE9-4262-8E9A-F212EA296904}"/>
              </a:ext>
            </a:extLst>
          </p:cNvPr>
          <p:cNvSpPr/>
          <p:nvPr/>
        </p:nvSpPr>
        <p:spPr>
          <a:xfrm>
            <a:off x="6947338" y="7303089"/>
            <a:ext cx="671191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Introduces random variations in the offspring to explore the search space.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4CF1C4-3CF4-45E9-AC56-0E4FB547F001}"/>
              </a:ext>
            </a:extLst>
          </p:cNvPr>
          <p:cNvSpPr/>
          <p:nvPr/>
        </p:nvSpPr>
        <p:spPr>
          <a:xfrm>
            <a:off x="6043100" y="5898599"/>
            <a:ext cx="399205" cy="684848"/>
          </a:xfrm>
          <a:prstGeom prst="rect">
            <a:avLst/>
          </a:prstGeom>
          <a:solidFill>
            <a:srgbClr val="4D1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4CAB8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ADC1B9-6D92-4AD9-97B1-5BCD8C7CEB59}"/>
              </a:ext>
            </a:extLst>
          </p:cNvPr>
          <p:cNvSpPr/>
          <p:nvPr/>
        </p:nvSpPr>
        <p:spPr>
          <a:xfrm>
            <a:off x="6043100" y="7107226"/>
            <a:ext cx="399205" cy="684848"/>
          </a:xfrm>
          <a:prstGeom prst="rect">
            <a:avLst/>
          </a:prstGeom>
          <a:solidFill>
            <a:srgbClr val="4D1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4CAB8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555" y="496491"/>
            <a:ext cx="7263379" cy="120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B393"/>
                </a:solidFill>
                <a:latin typeface="Brygada 1918 Bold"/>
              </a:rPr>
              <a:t>Artificial Bee Colony (ABC) Optimization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" y="1967508"/>
            <a:ext cx="900827" cy="14413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1535" y="2147649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Initialization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01534" y="2555915"/>
            <a:ext cx="6393341" cy="46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Initializes a population of candidate solutions randomly within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defined bounds.</a:t>
            </a: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400" dirty="0">
              <a:solidFill>
                <a:srgbClr val="F4CAB8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" y="3408878"/>
            <a:ext cx="900827" cy="14413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1535" y="3589020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Employed Bees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01535" y="3997285"/>
            <a:ext cx="671191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anose="00000600000000000000" pitchFamily="2" charset="0"/>
              </a:rPr>
              <a:t>Employed Bees:</a:t>
            </a: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 Each employed bee explores the solution space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around its current position.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" y="4850249"/>
            <a:ext cx="900827" cy="14413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1535" y="5030391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</a:rPr>
              <a:t>Onlooker Bees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01535" y="5438656"/>
            <a:ext cx="671191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Observe the employed bees and probabilistically select solutions to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explore further, focusing on promising areas.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" y="6291620"/>
            <a:ext cx="900827" cy="14413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1535" y="6471761"/>
            <a:ext cx="2402324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Scout Bees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01535" y="6880027"/>
            <a:ext cx="671191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Replace solutions that have not been improved for a certain number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anose="00000600000000000000" pitchFamily="2" charset="0"/>
              </a:rPr>
              <a:t>of iterations with new random solutions.</a:t>
            </a:r>
          </a:p>
        </p:txBody>
      </p:sp>
      <p:pic>
        <p:nvPicPr>
          <p:cNvPr id="6146" name="Picture 2" descr="A Swarm Intelligence approach to Optimization Problems using the Artificial  Bee Colony (ABC) Algorithm | by Pedro Buarque | CESAR Update | Medium">
            <a:extLst>
              <a:ext uri="{FF2B5EF4-FFF2-40B4-BE49-F238E27FC236}">
                <a16:creationId xmlns:a16="http://schemas.microsoft.com/office/drawing/2014/main" id="{B9ABDBC1-025F-46C0-99F1-68BEDA0A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876" y="0"/>
            <a:ext cx="643552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91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6500" y="4657725"/>
            <a:ext cx="99357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Comparison;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9CD88-B46A-43A3-A3F9-8A241A3BDA1F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onitoring and Evaluation in Global Health – Global Health E-Learning  Program">
            <a:extLst>
              <a:ext uri="{FF2B5EF4-FFF2-40B4-BE49-F238E27FC236}">
                <a16:creationId xmlns:a16="http://schemas.microsoft.com/office/drawing/2014/main" id="{EBD13704-6F3B-4145-BCD7-47053277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0"/>
            <a:ext cx="97536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7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A0E30B-14BC-4583-B6F2-C10937B3871F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660B5-4F11-40FC-AEA1-EAC49D36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5" y="342424"/>
            <a:ext cx="4783440" cy="3101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14FC4-476F-4233-91D0-CE149F38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435" y="342425"/>
            <a:ext cx="4783440" cy="3101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A18C7-B947-44E7-B9BC-D4A68DDC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5" y="3589314"/>
            <a:ext cx="9517486" cy="4297862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2620CB12-6C12-4626-96F5-80EAE08B72B5}"/>
              </a:ext>
            </a:extLst>
          </p:cNvPr>
          <p:cNvSpPr/>
          <p:nvPr/>
        </p:nvSpPr>
        <p:spPr>
          <a:xfrm>
            <a:off x="10842383" y="814930"/>
            <a:ext cx="99357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Obtained;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1178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A0E30B-14BC-4583-B6F2-C10937B3871F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2620CB12-6C12-4626-96F5-80EAE08B72B5}"/>
              </a:ext>
            </a:extLst>
          </p:cNvPr>
          <p:cNvSpPr/>
          <p:nvPr/>
        </p:nvSpPr>
        <p:spPr>
          <a:xfrm>
            <a:off x="10842383" y="814930"/>
            <a:ext cx="99357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Obtained;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3A0A8-4F17-4872-9A2E-6D4B85576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6" y="342424"/>
            <a:ext cx="4783440" cy="310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3920F-4C06-4AE4-93CC-F36D01D10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436" y="342425"/>
            <a:ext cx="4783440" cy="3101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E7216A-8DBB-4B14-B6BB-245285745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6" y="3533642"/>
            <a:ext cx="9566880" cy="43535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AEB0039-9CF1-48C4-8C33-864C83D9F8F5}"/>
              </a:ext>
            </a:extLst>
          </p:cNvPr>
          <p:cNvSpPr/>
          <p:nvPr/>
        </p:nvSpPr>
        <p:spPr>
          <a:xfrm>
            <a:off x="8300597" y="7060557"/>
            <a:ext cx="1587280" cy="826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3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A0E30B-14BC-4583-B6F2-C10937B3871F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2620CB12-6C12-4626-96F5-80EAE08B72B5}"/>
              </a:ext>
            </a:extLst>
          </p:cNvPr>
          <p:cNvSpPr/>
          <p:nvPr/>
        </p:nvSpPr>
        <p:spPr>
          <a:xfrm>
            <a:off x="10842383" y="814930"/>
            <a:ext cx="99357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Obtained;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B98BA-8FF9-46EC-8032-714694572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706056"/>
            <a:ext cx="4738326" cy="3192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5390B-39FC-47B1-94D5-B72996FE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4114800"/>
            <a:ext cx="9842387" cy="3918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3010B-59ED-47FC-ACA7-391DE9357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178" y="706056"/>
            <a:ext cx="4923146" cy="31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3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A0E30B-14BC-4583-B6F2-C10937B3871F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2620CB12-6C12-4626-96F5-80EAE08B72B5}"/>
              </a:ext>
            </a:extLst>
          </p:cNvPr>
          <p:cNvSpPr/>
          <p:nvPr/>
        </p:nvSpPr>
        <p:spPr>
          <a:xfrm>
            <a:off x="10842383" y="814930"/>
            <a:ext cx="99357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Obtained;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5BBD0-DBD1-4B6C-B70B-38765120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6" y="500813"/>
            <a:ext cx="5138485" cy="3331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CC655-65D4-4A54-97AE-4559A3F1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48" y="500812"/>
            <a:ext cx="5351247" cy="3331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247BC-D701-4A07-A926-7E0B503CF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76" y="4005298"/>
            <a:ext cx="10580619" cy="405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8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A0E30B-14BC-4583-B6F2-C10937B3871F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2620CB12-6C12-4626-96F5-80EAE08B72B5}"/>
              </a:ext>
            </a:extLst>
          </p:cNvPr>
          <p:cNvSpPr/>
          <p:nvPr/>
        </p:nvSpPr>
        <p:spPr>
          <a:xfrm>
            <a:off x="10842383" y="814930"/>
            <a:ext cx="99357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Obtained;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B98BA-8FF9-46EC-8032-714694572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1938" y="681992"/>
            <a:ext cx="4738326" cy="3192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5390B-39FC-47B1-94D5-B72996FE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938" y="4114800"/>
            <a:ext cx="9839423" cy="3918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3010B-59ED-47FC-ACA7-391DE93573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84141" y="681992"/>
            <a:ext cx="4917220" cy="31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2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766179"/>
            <a:ext cx="99357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Roadmap;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40149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/>
                <a:ea typeface="Brygada 1918 Bold" pitchFamily="34" charset="-122"/>
                <a:cs typeface="Brygada 1918 Bold" pitchFamily="34" charset="-120"/>
              </a:rPr>
              <a:t>1. Literature review</a:t>
            </a:r>
            <a:endParaRPr lang="en-US" sz="2200" dirty="0">
              <a:latin typeface="Brygada 1918 Bold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9260" y="4585811"/>
            <a:ext cx="63048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GB" sz="1650" dirty="0">
                <a:solidFill>
                  <a:srgbClr val="F4CAB8"/>
                </a:solidFill>
                <a:latin typeface="Montserrat Medium" pitchFamily="34" charset="0"/>
              </a:rPr>
              <a:t>Approach, 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Methodology and specifications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83924" y="40149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2. Rebuilding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924" y="4585811"/>
            <a:ext cx="63048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Dataset, Implementation, Comparison and Results</a:t>
            </a:r>
            <a:endParaRPr lang="en-US" sz="16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9CD88-B46A-43A3-A3F9-8A241A3BDA1F}"/>
              </a:ext>
            </a:extLst>
          </p:cNvPr>
          <p:cNvSpPr/>
          <p:nvPr/>
        </p:nvSpPr>
        <p:spPr>
          <a:xfrm>
            <a:off x="12651129" y="7567901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roduct Roadmaps: Your Secret Weapon to Success | Scrum Alliance">
            <a:extLst>
              <a:ext uri="{FF2B5EF4-FFF2-40B4-BE49-F238E27FC236}">
                <a16:creationId xmlns:a16="http://schemas.microsoft.com/office/drawing/2014/main" id="{372DB49D-3479-46B7-96AD-6FAD24C0E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9" b="12965"/>
          <a:stretch/>
        </p:blipFill>
        <p:spPr bwMode="auto">
          <a:xfrm>
            <a:off x="0" y="-1"/>
            <a:ext cx="14630400" cy="276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A0E30B-14BC-4583-B6F2-C10937B3871F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2620CB12-6C12-4626-96F5-80EAE08B72B5}"/>
              </a:ext>
            </a:extLst>
          </p:cNvPr>
          <p:cNvSpPr/>
          <p:nvPr/>
        </p:nvSpPr>
        <p:spPr>
          <a:xfrm>
            <a:off x="10842383" y="814930"/>
            <a:ext cx="99357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Obtained;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5BBD0-DBD1-4B6C-B70B-38765120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2443" y="464718"/>
            <a:ext cx="5035351" cy="3331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CC655-65D4-4A54-97AE-4559A3F1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3601" y="500812"/>
            <a:ext cx="5344540" cy="3331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247BC-D701-4A07-A926-7E0B503CFD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5583" y="4041392"/>
            <a:ext cx="10371205" cy="405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74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0303" y="3273699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Thank you for </a:t>
            </a:r>
            <a:r>
              <a:rPr lang="en-US" sz="445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your attention</a:t>
            </a:r>
            <a:endParaRPr lang="en-US" sz="44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B081F-D78E-4DB9-A86D-46636AF067A0}"/>
              </a:ext>
            </a:extLst>
          </p:cNvPr>
          <p:cNvSpPr/>
          <p:nvPr/>
        </p:nvSpPr>
        <p:spPr>
          <a:xfrm>
            <a:off x="12651129" y="7463729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925640"/>
            <a:ext cx="13131879" cy="803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Medical Data Classification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61713" y="4011907"/>
            <a:ext cx="4234577" cy="3233915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43150" y="411271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Traditional Method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5787" y="4476232"/>
            <a:ext cx="3806428" cy="2520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The most commonly used gradient-based learning method of MLP: The backpropagation (BP) algorithm</a:t>
            </a: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  <a:ea typeface="Montserrat Medium" pitchFamily="34" charset="-122"/>
                <a:cs typeface="Montserrat Medium" pitchFamily="34" charset="-120"/>
              </a:rPr>
              <a:t>.</a:t>
            </a:r>
          </a:p>
          <a:p>
            <a:pPr marL="285750" indent="-285750">
              <a:lnSpc>
                <a:spcPts val="2650"/>
              </a:lnSpc>
              <a:buFontTx/>
              <a:buChar char="-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sluggish convergence</a:t>
            </a:r>
          </a:p>
          <a:p>
            <a:pPr marL="285750" indent="-285750">
              <a:lnSpc>
                <a:spcPts val="2650"/>
              </a:lnSpc>
              <a:buFontTx/>
              <a:buChar char="-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high reliance on initial solutions,</a:t>
            </a:r>
          </a:p>
          <a:p>
            <a:pPr marL="285750" indent="-285750">
              <a:lnSpc>
                <a:spcPts val="2650"/>
              </a:lnSpc>
              <a:buFontTx/>
              <a:buChar char="-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proclivity for getting stuck in local optima.</a:t>
            </a:r>
          </a:p>
        </p:txBody>
      </p:sp>
      <p:sp>
        <p:nvSpPr>
          <p:cNvPr id="7" name="Shape 4"/>
          <p:cNvSpPr/>
          <p:nvPr/>
        </p:nvSpPr>
        <p:spPr>
          <a:xfrm>
            <a:off x="5222818" y="4019119"/>
            <a:ext cx="4234577" cy="2977697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5416708" y="411271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/>
              </a:rPr>
              <a:t>Optimization algorithms</a:t>
            </a:r>
            <a:endParaRPr lang="en-US" sz="2200" b="1" dirty="0">
              <a:solidFill>
                <a:srgbClr val="F4CAB8"/>
              </a:solidFill>
              <a:latin typeface="Brygada 1918 Bold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36892" y="4469546"/>
            <a:ext cx="3806428" cy="2417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  <a:ea typeface="Brygada 1918 Bold" pitchFamily="34" charset="-122"/>
                <a:cs typeface="Brygada 1918 Bold" pitchFamily="34" charset="-120"/>
              </a:rPr>
              <a:t>Alternative to Gradient-based MLP</a:t>
            </a:r>
          </a:p>
          <a:p>
            <a:pPr marL="285750" indent="-285750">
              <a:lnSpc>
                <a:spcPts val="2650"/>
              </a:lnSpc>
              <a:buFontTx/>
              <a:buChar char="-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issue of slow convergence rate and trapping in local optima remains partially unsolved.</a:t>
            </a:r>
          </a:p>
          <a:p>
            <a:pPr marL="285750" indent="-285750">
              <a:lnSpc>
                <a:spcPts val="2650"/>
              </a:lnSpc>
              <a:buFontTx/>
              <a:buChar char="-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GA, BAT, FPA</a:t>
            </a:r>
          </a:p>
        </p:txBody>
      </p:sp>
      <p:sp>
        <p:nvSpPr>
          <p:cNvPr id="10" name="Shape 7"/>
          <p:cNvSpPr/>
          <p:nvPr/>
        </p:nvSpPr>
        <p:spPr>
          <a:xfrm>
            <a:off x="9666747" y="4019119"/>
            <a:ext cx="4234577" cy="3643131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9860637" y="4112716"/>
            <a:ext cx="347043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New Optimization Algorithm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822" y="4511657"/>
            <a:ext cx="3806428" cy="3031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  <a:ea typeface="Montserrat Medium" pitchFamily="34" charset="-122"/>
                <a:cs typeface="Montserrat Medium" pitchFamily="34" charset="-120"/>
              </a:rPr>
              <a:t>O</a:t>
            </a: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utstanding performance in escaping local optima and fast convergence speed.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Compared to other Swarm-based OAs:</a:t>
            </a:r>
          </a:p>
          <a:p>
            <a:pPr marL="342900" indent="-342900">
              <a:lnSpc>
                <a:spcPts val="2650"/>
              </a:lnSpc>
              <a:buFont typeface="+mj-lt"/>
              <a:buAutoNum type="arabicPeriod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Fewer Parameters</a:t>
            </a:r>
          </a:p>
          <a:p>
            <a:pPr marL="342900" indent="-342900">
              <a:lnSpc>
                <a:spcPts val="2650"/>
              </a:lnSpc>
              <a:buFont typeface="+mj-lt"/>
              <a:buAutoNum type="arabicPeriod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Easy and Simple</a:t>
            </a:r>
          </a:p>
          <a:p>
            <a:pPr marL="342900" indent="-342900">
              <a:lnSpc>
                <a:spcPts val="2650"/>
              </a:lnSpc>
              <a:buFont typeface="+mj-lt"/>
              <a:buAutoNum type="arabicPeriod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Adaptable</a:t>
            </a:r>
          </a:p>
          <a:p>
            <a:pPr marL="342900" indent="-342900">
              <a:lnSpc>
                <a:spcPts val="2650"/>
              </a:lnSpc>
              <a:buFont typeface="+mj-lt"/>
              <a:buAutoNum type="arabicPeriod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Lowest MSE average obtained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92ACAF-B25A-4F7C-A233-EED60302F9E9}"/>
              </a:ext>
            </a:extLst>
          </p:cNvPr>
          <p:cNvSpPr/>
          <p:nvPr/>
        </p:nvSpPr>
        <p:spPr>
          <a:xfrm>
            <a:off x="12570107" y="7662251"/>
            <a:ext cx="2040110" cy="528842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403720"/>
            <a:ext cx="5216825" cy="299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Methodology: 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Hybrid HOS and MLP Neural Network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8DEDF0-F325-42E0-9176-70573BAD6FA7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A8FD2-0264-4124-81A1-3FF9C699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266" y="0"/>
            <a:ext cx="5507134" cy="822960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BC738114-ACD9-461C-91FB-6CCBC15F0422}"/>
              </a:ext>
            </a:extLst>
          </p:cNvPr>
          <p:cNvSpPr/>
          <p:nvPr/>
        </p:nvSpPr>
        <p:spPr>
          <a:xfrm>
            <a:off x="749259" y="2927792"/>
            <a:ext cx="5216825" cy="5210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5600"/>
              </a:lnSpc>
              <a:buFont typeface="Courier New" panose="02070309020205020404" pitchFamily="49" charset="0"/>
              <a:buChar char="o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Used as a training method for MLPs</a:t>
            </a:r>
            <a:endParaRPr lang="fa-IR" sz="1650" dirty="0">
              <a:solidFill>
                <a:srgbClr val="F4CAB8"/>
              </a:solidFill>
              <a:latin typeface="Montserrat Medium" panose="00000600000000000000" pitchFamily="2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66B6D74-80A9-40DA-802F-FB3A04687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295105"/>
              </p:ext>
            </p:extLst>
          </p:nvPr>
        </p:nvGraphicFramePr>
        <p:xfrm>
          <a:off x="221572" y="3880091"/>
          <a:ext cx="798379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1898">
                  <a:extLst>
                    <a:ext uri="{9D8B030D-6E8A-4147-A177-3AD203B41FA5}">
                      <a16:colId xmlns:a16="http://schemas.microsoft.com/office/drawing/2014/main" val="3451800441"/>
                    </a:ext>
                  </a:extLst>
                </a:gridCol>
                <a:gridCol w="3991898">
                  <a:extLst>
                    <a:ext uri="{9D8B030D-6E8A-4147-A177-3AD203B41FA5}">
                      <a16:colId xmlns:a16="http://schemas.microsoft.com/office/drawing/2014/main" val="1990230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B393"/>
                          </a:solidFill>
                        </a:rPr>
                        <a:t>STAGES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B393"/>
                          </a:solidFill>
                        </a:rPr>
                        <a:t>Training Approaches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4899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800" kern="1200" dirty="0">
                          <a:solidFill>
                            <a:srgbClr val="F4CAB8"/>
                          </a:solidFill>
                          <a:latin typeface="+mn-lt"/>
                          <a:ea typeface="+mn-ea"/>
                          <a:cs typeface="+mn-cs"/>
                        </a:rPr>
                        <a:t>A) The initialization process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4CAB8"/>
                          </a:solidFill>
                        </a:rPr>
                        <a:t>A) Initialization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53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4CAB8"/>
                          </a:solidFill>
                        </a:rPr>
                        <a:t>B) The displacement-shrink process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4CAB8"/>
                          </a:solidFill>
                        </a:rPr>
                        <a:t>B) Fitness evaluation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803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4CAB8"/>
                          </a:solidFill>
                        </a:rPr>
                        <a:t>C) The searching areas process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4CAB8"/>
                          </a:solidFill>
                        </a:rPr>
                        <a:t>C) Creating new HC and update solutions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75460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4CAB8"/>
                          </a:solidFill>
                        </a:rPr>
                        <a:t>D) Steps 2 and 3 are repeated until the full number of iterations is completed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5C2438">
                            <a:shade val="30000"/>
                            <a:satMod val="115000"/>
                          </a:srgbClr>
                        </a:gs>
                        <a:gs pos="50000">
                          <a:srgbClr val="5C2438">
                            <a:shade val="67500"/>
                            <a:satMod val="115000"/>
                          </a:srgbClr>
                        </a:gs>
                        <a:gs pos="100000">
                          <a:srgbClr val="5C2438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026259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4355" y="317176"/>
            <a:ext cx="13131879" cy="77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points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24355" y="1220155"/>
            <a:ext cx="4234577" cy="2658861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971066" y="1372611"/>
            <a:ext cx="2854643" cy="29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/>
              </a:rPr>
              <a:t>Number of neurons</a:t>
            </a:r>
            <a:endParaRPr lang="en-US" sz="2200" b="1" dirty="0">
              <a:solidFill>
                <a:srgbClr val="F4CAB8"/>
              </a:solidFill>
              <a:latin typeface="Brygada 1918 Bold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1066" y="1789081"/>
            <a:ext cx="3806428" cy="2072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In the input and output layers: specified by the dataset’s total number of features and labels</a:t>
            </a:r>
          </a:p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Within the hidden layer (H) using Kolmogorov theorem : </a:t>
            </a:r>
          </a:p>
          <a:p>
            <a:pPr lvl="1">
              <a:lnSpc>
                <a:spcPts val="2650"/>
              </a:lnSpc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H = 2 ∗ Input + 1</a:t>
            </a:r>
          </a:p>
        </p:txBody>
      </p:sp>
      <p:sp>
        <p:nvSpPr>
          <p:cNvPr id="7" name="Shape 4"/>
          <p:cNvSpPr/>
          <p:nvPr/>
        </p:nvSpPr>
        <p:spPr>
          <a:xfrm>
            <a:off x="724355" y="4002107"/>
            <a:ext cx="4234577" cy="3590885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88617" y="4154563"/>
            <a:ext cx="3550592" cy="7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/>
              </a:rPr>
              <a:t>Measuring the fitness value 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/>
              </a:rPr>
              <a:t>of candidate solution</a:t>
            </a:r>
            <a:endParaRPr lang="en-US" sz="2200" b="1" dirty="0">
              <a:solidFill>
                <a:srgbClr val="F4CAB8"/>
              </a:solidFill>
              <a:latin typeface="Brygada 1918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6"/>
              <p:cNvSpPr/>
              <p:nvPr/>
            </p:nvSpPr>
            <p:spPr>
              <a:xfrm>
                <a:off x="938429" y="4868224"/>
                <a:ext cx="3806428" cy="259744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50" indent="-285750">
                  <a:lnSpc>
                    <a:spcPts val="2650"/>
                  </a:lnSpc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solidFill>
                      <a:srgbClr val="F4CAB8"/>
                    </a:solidFill>
                    <a:latin typeface="Montserrat Medium" panose="00000600000000000000" pitchFamily="2" charset="0"/>
                  </a:rPr>
                  <a:t>MSE</a:t>
                </a:r>
              </a:p>
              <a:p>
                <a:pPr lvl="1">
                  <a:lnSpc>
                    <a:spcPts val="2650"/>
                  </a:lnSpc>
                </a:pPr>
                <a:r>
                  <a:rPr lang="en-US" sz="1650" dirty="0">
                    <a:solidFill>
                      <a:srgbClr val="F4CAB8"/>
                    </a:solidFill>
                    <a:latin typeface="Montserrat Medium" panose="00000600000000000000" pitchFamily="2" charset="0"/>
                  </a:rPr>
                  <a:t>y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50" i="1" smtClean="0">
                            <a:solidFill>
                              <a:srgbClr val="F4CAB8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50" i="1">
                            <a:solidFill>
                              <a:srgbClr val="F4CAB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650" dirty="0">
                    <a:solidFill>
                      <a:srgbClr val="F4CAB8"/>
                    </a:solidFill>
                    <a:latin typeface="Montserrat Medium" panose="00000600000000000000" pitchFamily="2" charset="0"/>
                  </a:rPr>
                  <a:t> symbolize the actual and predicted class label, and n is the number of samples in training data</a:t>
                </a:r>
              </a:p>
            </p:txBody>
          </p:sp>
        </mc:Choice>
        <mc:Fallback xmlns="">
          <p:sp>
            <p:nvSpPr>
              <p:cNvPr id="9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29" y="4868224"/>
                <a:ext cx="3806428" cy="2597446"/>
              </a:xfrm>
              <a:prstGeom prst="rect">
                <a:avLst/>
              </a:prstGeom>
              <a:blipFill>
                <a:blip r:embed="rId3"/>
                <a:stretch>
                  <a:fillRect l="-3045" t="-235" r="-16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 7"/>
          <p:cNvSpPr/>
          <p:nvPr/>
        </p:nvSpPr>
        <p:spPr>
          <a:xfrm>
            <a:off x="5090155" y="1220154"/>
            <a:ext cx="3249462" cy="6372838"/>
          </a:xfrm>
          <a:prstGeom prst="roundRect">
            <a:avLst>
              <a:gd name="adj" fmla="val 1655"/>
            </a:avLst>
          </a:prstGeom>
          <a:solidFill>
            <a:srgbClr val="4D1529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5351536" y="1372610"/>
            <a:ext cx="2626643" cy="41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</a:rPr>
              <a:t>Specifications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5351536" y="1889037"/>
            <a:ext cx="2880944" cy="5576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anose="00000600000000000000" pitchFamily="2" charset="0"/>
              </a:rPr>
              <a:t>All medical datasets are split into two parts: 66.66% of the data is used for the training set, and the remaining (33.33%) for validation</a:t>
            </a:r>
          </a:p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For all OAs, the population size was set to 70 and the maximum number of iterations was set to 250 in all experiments. Two optional parameters in the HOS algorithm, </a:t>
            </a:r>
            <a:r>
              <a:rPr lang="en-US" sz="1650" dirty="0" err="1">
                <a:solidFill>
                  <a:srgbClr val="F4CAB8"/>
                </a:solidFill>
                <a:latin typeface="Montserrat Medium" panose="00000600000000000000" pitchFamily="2" charset="0"/>
              </a:rPr>
              <a:t>tolF</a:t>
            </a: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, and </a:t>
            </a:r>
            <a:r>
              <a:rPr lang="en-US" sz="1650" dirty="0" err="1">
                <a:solidFill>
                  <a:srgbClr val="F4CAB8"/>
                </a:solidFill>
                <a:latin typeface="Montserrat Medium" panose="00000600000000000000" pitchFamily="2" charset="0"/>
              </a:rPr>
              <a:t>tolX</a:t>
            </a: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, were set to 1e-09 and 1e-01</a:t>
            </a:r>
          </a:p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endParaRPr lang="en-US" sz="1650" dirty="0">
              <a:solidFill>
                <a:srgbClr val="F4CAB8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92ACAF-B25A-4F7C-A233-EED60302F9E9}"/>
              </a:ext>
            </a:extLst>
          </p:cNvPr>
          <p:cNvSpPr/>
          <p:nvPr/>
        </p:nvSpPr>
        <p:spPr>
          <a:xfrm>
            <a:off x="13901322" y="7697164"/>
            <a:ext cx="729077" cy="528842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2CECF-A1E7-473E-A3F2-C6EE641A9826}"/>
              </a:ext>
            </a:extLst>
          </p:cNvPr>
          <p:cNvSpPr/>
          <p:nvPr/>
        </p:nvSpPr>
        <p:spPr>
          <a:xfrm>
            <a:off x="12795294" y="7697164"/>
            <a:ext cx="1101307" cy="528841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237C5F-2053-46C2-8FC0-1C1AA571F9D7}"/>
                  </a:ext>
                </a:extLst>
              </p:cNvPr>
              <p:cNvSpPr txBox="1"/>
              <p:nvPr/>
            </p:nvSpPr>
            <p:spPr>
              <a:xfrm>
                <a:off x="1574215" y="6562428"/>
                <a:ext cx="2534855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4CAB8"/>
                          </a:solidFill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b="0" i="0" smtClean="0">
                          <a:solidFill>
                            <a:srgbClr val="F4CAB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4CAB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F4CAB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F4CAB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solidFill>
                                <a:srgbClr val="F4CAB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F4CAB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rgbClr val="F4CAB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solidFill>
                                <a:srgbClr val="F4CAB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4CAB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F4CAB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4CAB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4CAB8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0">
                                      <a:solidFill>
                                        <a:srgbClr val="F4CAB8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rgbClr val="F4CAB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F4CAB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rgbClr val="F4CAB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F4CAB8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237C5F-2053-46C2-8FC0-1C1AA571F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15" y="6562428"/>
                <a:ext cx="2534855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CCD187F-0D6A-419A-B8AD-7340C4D53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61" y="1"/>
            <a:ext cx="6136538" cy="82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766179"/>
            <a:ext cx="99357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2. Rebuilding;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1279088" y="3429952"/>
            <a:ext cx="63048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Hands on…</a:t>
            </a:r>
            <a:endParaRPr lang="en-US" sz="16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9CD88-B46A-43A3-A3F9-8A241A3BDA1F}"/>
              </a:ext>
            </a:extLst>
          </p:cNvPr>
          <p:cNvSpPr/>
          <p:nvPr/>
        </p:nvSpPr>
        <p:spPr>
          <a:xfrm>
            <a:off x="12651129" y="7567901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402AE-D1E6-4C6F-9B8D-97C8AFF11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5" y="0"/>
            <a:ext cx="969958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2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93232"/>
            <a:ext cx="1073027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Description and Preprocessing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21" y="2234922"/>
            <a:ext cx="2166699" cy="15981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5138" y="3027402"/>
            <a:ext cx="133826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29595" y="262020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29595" y="3105388"/>
            <a:ext cx="800385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Medical data, including patient demographics, symptoms, and diagnoses.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68979" y="3844528"/>
            <a:ext cx="8658701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52" y="3886557"/>
            <a:ext cx="4333518" cy="15981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5852" y="4471511"/>
            <a:ext cx="15251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2944" y="42718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Preprocessing</a:t>
            </a:r>
            <a:r>
              <a:rPr lang="fa-IR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</a:t>
            </a: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and Implementation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2944" y="4757023"/>
            <a:ext cx="568868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cleaning, normalization, and feature extraction.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6252329" y="5496163"/>
            <a:ext cx="7575352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02" y="5538192"/>
            <a:ext cx="6500217" cy="159817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0494" y="6123146"/>
            <a:ext cx="163235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6294" y="575226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Results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6294" y="6237446"/>
            <a:ext cx="617077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comparative insight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4E9AC-469A-4774-AE92-5F748074B531}"/>
              </a:ext>
            </a:extLst>
          </p:cNvPr>
          <p:cNvSpPr/>
          <p:nvPr/>
        </p:nvSpPr>
        <p:spPr>
          <a:xfrm>
            <a:off x="12651129" y="7544752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9260" y="3309527"/>
            <a:ext cx="1054024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used;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4585043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1337905" y="4585043"/>
            <a:ext cx="353377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Pima Indians Diabetes Database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37905" y="5070222"/>
            <a:ext cx="3645932" cy="288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objective of the dataset is to diagnostically predict whether or not a patient has diabetes</a:t>
            </a:r>
          </a:p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  <a:ea typeface="MS Mincho" panose="02020609040205080304" pitchFamily="49" charset="-128"/>
              </a:rPr>
              <a:t>All patients here are females at least 21 years old of Pima Indian heritage</a:t>
            </a:r>
          </a:p>
        </p:txBody>
      </p:sp>
      <p:sp>
        <p:nvSpPr>
          <p:cNvPr id="7" name="Shape 4"/>
          <p:cNvSpPr/>
          <p:nvPr/>
        </p:nvSpPr>
        <p:spPr>
          <a:xfrm>
            <a:off x="5197912" y="4585043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5786557" y="45850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Cardiovascular Diseases Dataset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786557" y="5070222"/>
            <a:ext cx="3645932" cy="2661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SAHeart.csv is about coronary heart disease (CHD). </a:t>
            </a:r>
          </a:p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Objective: explore risk factors associated with myocardial infarction (MI), commonly known as a heart attack.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46563" y="4585043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10235208" y="458504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Breast Cancer Wisconsin Dataset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208" y="5070223"/>
            <a:ext cx="3645932" cy="1307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5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Features are computed from a digitized image of a fine needle aspirate (FNA) of a breast mass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8CFAF-B1B7-455D-8009-00E07E9FF09F}"/>
              </a:ext>
            </a:extLst>
          </p:cNvPr>
          <p:cNvSpPr/>
          <p:nvPr/>
        </p:nvSpPr>
        <p:spPr>
          <a:xfrm>
            <a:off x="12651129" y="7556327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gineering Degree - Data &amp; AI Major - ECE">
            <a:extLst>
              <a:ext uri="{FF2B5EF4-FFF2-40B4-BE49-F238E27FC236}">
                <a16:creationId xmlns:a16="http://schemas.microsoft.com/office/drawing/2014/main" id="{9EA6A9F1-1BF0-4CEE-85F8-119CECDA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30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9260" y="2922233"/>
            <a:ext cx="1054024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4197749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1337905" y="4197749"/>
            <a:ext cx="353377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Encoding categorical variables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37905" y="4682929"/>
            <a:ext cx="3645932" cy="3354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7912" y="4197749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5786557" y="419774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Scales feature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786557" y="4682929"/>
            <a:ext cx="3645932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Scaling data to a common range for better training.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46563" y="4197749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10235208" y="4197748"/>
            <a:ext cx="4635824" cy="396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4CAB8"/>
                </a:solidFill>
                <a:latin typeface="Brygada 1918 Bold"/>
              </a:rPr>
              <a:t>Splits data into training &amp; testing sets.</a:t>
            </a:r>
          </a:p>
        </p:txBody>
      </p:sp>
      <p:sp>
        <p:nvSpPr>
          <p:cNvPr id="12" name="Text 9"/>
          <p:cNvSpPr/>
          <p:nvPr/>
        </p:nvSpPr>
        <p:spPr>
          <a:xfrm>
            <a:off x="10235208" y="4682929"/>
            <a:ext cx="3645932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</a:rPr>
              <a:t>Required for a decent algorithm training.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8CFAF-B1B7-455D-8009-00E07E9FF09F}"/>
              </a:ext>
            </a:extLst>
          </p:cNvPr>
          <p:cNvSpPr/>
          <p:nvPr/>
        </p:nvSpPr>
        <p:spPr>
          <a:xfrm>
            <a:off x="12651129" y="7556327"/>
            <a:ext cx="1979271" cy="684848"/>
          </a:xfrm>
          <a:prstGeom prst="rect">
            <a:avLst/>
          </a:prstGeom>
          <a:solidFill>
            <a:srgbClr val="5C2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ata Preprocessing Technique: Mean Removal">
            <a:extLst>
              <a:ext uri="{FF2B5EF4-FFF2-40B4-BE49-F238E27FC236}">
                <a16:creationId xmlns:a16="http://schemas.microsoft.com/office/drawing/2014/main" id="{5466B1B7-A5CD-45CA-8EE7-F84D323D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25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B4E891C6-C36A-4FC6-B0F5-79B35676C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identifies and encodes categorical (non-numeric) columns using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LabelEncoder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This transforms categorical values into numerical representations, making them suitable for machine learning algorithms.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FA43C743-B381-4C6B-A1F7-47A51543F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identifies and encodes categorical (non-numeric) columns using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LabelEncoder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This transforms categorical values into numerical representations, making them suitable for machine learning algorithms.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22400-371C-4B9D-B20D-DFD9A54EAA1A}"/>
              </a:ext>
            </a:extLst>
          </p:cNvPr>
          <p:cNvSpPr txBox="1"/>
          <p:nvPr/>
        </p:nvSpPr>
        <p:spPr>
          <a:xfrm>
            <a:off x="1123831" y="4704226"/>
            <a:ext cx="3860006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It identifies and encodes categorical (non-numeric) columns using </a:t>
            </a:r>
            <a:r>
              <a:rPr lang="en-US" sz="1650" dirty="0" err="1">
                <a:solidFill>
                  <a:srgbClr val="F4CAB8"/>
                </a:solidFill>
                <a:latin typeface="Montserrat Medium" panose="00000600000000000000" pitchFamily="2" charset="0"/>
              </a:rPr>
              <a:t>LabelEncoder</a:t>
            </a:r>
            <a:r>
              <a:rPr lang="en-US" sz="1650" dirty="0">
                <a:solidFill>
                  <a:srgbClr val="F4CAB8"/>
                </a:solidFill>
                <a:latin typeface="Montserrat Medium" panose="00000600000000000000" pitchFamily="2" charset="0"/>
              </a:rPr>
              <a:t>. This transforms categorical values into numerical representations, making them suitable for machine learning algorithms.</a:t>
            </a:r>
          </a:p>
        </p:txBody>
      </p:sp>
    </p:spTree>
    <p:extLst>
      <p:ext uri="{BB962C8B-B14F-4D97-AF65-F5344CB8AC3E}">
        <p14:creationId xmlns:p14="http://schemas.microsoft.com/office/powerpoint/2010/main" val="4098160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963</Words>
  <Application>Microsoft Office PowerPoint</Application>
  <PresentationFormat>Custom</PresentationFormat>
  <Paragraphs>157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Cambria Math</vt:lpstr>
      <vt:lpstr>Courier New</vt:lpstr>
      <vt:lpstr>Arial Unicode MS</vt:lpstr>
      <vt:lpstr>Arial</vt:lpstr>
      <vt:lpstr>Calibri</vt:lpstr>
      <vt:lpstr>Wingdings</vt:lpstr>
      <vt:lpstr>Montserrat Medium</vt:lpstr>
      <vt:lpstr>Brygada 1918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Mahtab Dastranj</cp:lastModifiedBy>
  <cp:revision>35</cp:revision>
  <dcterms:created xsi:type="dcterms:W3CDTF">2025-01-01T09:22:31Z</dcterms:created>
  <dcterms:modified xsi:type="dcterms:W3CDTF">2025-01-08T05:03:24Z</dcterms:modified>
</cp:coreProperties>
</file>